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7" r:id="rId3"/>
    <p:sldId id="257" r:id="rId4"/>
    <p:sldId id="260" r:id="rId5"/>
    <p:sldId id="261" r:id="rId6"/>
    <p:sldId id="258" r:id="rId7"/>
    <p:sldId id="259" r:id="rId8"/>
    <p:sldId id="262" r:id="rId9"/>
    <p:sldId id="265" r:id="rId10"/>
    <p:sldId id="263" r:id="rId11"/>
    <p:sldId id="266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979251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22196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710628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335734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1505335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2305480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6104178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806090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32885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191866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55890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831478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181743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455701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648266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49859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C92C9-407B-449F-BD4D-590C6CF2136E}" type="datetimeFigureOut">
              <a:rPr lang="en-CA" smtClean="0"/>
              <a:t>2022-03-12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EDB394-61D8-4912-897B-E995FDEDF2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534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Training Program</a:t>
            </a:r>
            <a:br>
              <a:rPr lang="en-CA" dirty="0"/>
            </a:br>
            <a:r>
              <a:rPr lang="en-CA" dirty="0"/>
              <a:t>Briefing for New Cadets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12 City of Edmonton RCACS</a:t>
            </a:r>
          </a:p>
          <a:p>
            <a:r>
              <a:rPr lang="en-CA" dirty="0"/>
              <a:t>Captain Budge</a:t>
            </a:r>
          </a:p>
        </p:txBody>
      </p:sp>
    </p:spTree>
    <p:extLst>
      <p:ext uri="{BB962C8B-B14F-4D97-AF65-F5344CB8AC3E}">
        <p14:creationId xmlns:p14="http://schemas.microsoft.com/office/powerpoint/2010/main" val="370962804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Chain Of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698950"/>
            <a:ext cx="4184035" cy="30683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dirty="0"/>
              <a:t>Your Flight Commander, Flight Sergeant, and other NCO. (Senior Cadets)</a:t>
            </a:r>
          </a:p>
          <a:p>
            <a:r>
              <a:rPr lang="en-CA" dirty="0"/>
              <a:t>Will Conduct phone outs</a:t>
            </a:r>
          </a:p>
          <a:p>
            <a:r>
              <a:rPr lang="en-CA" dirty="0"/>
              <a:t>Help you with, then evaluate you on uniform</a:t>
            </a:r>
          </a:p>
          <a:p>
            <a:r>
              <a:rPr lang="en-CA" dirty="0"/>
              <a:t>Command you on parade</a:t>
            </a:r>
          </a:p>
          <a:p>
            <a:r>
              <a:rPr lang="en-CA" dirty="0"/>
              <a:t>Mentor you </a:t>
            </a:r>
          </a:p>
          <a:p>
            <a:r>
              <a:rPr lang="en-CA" dirty="0"/>
              <a:t>Instruct, supervise and enforce behaviour issues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8" y="1758821"/>
            <a:ext cx="4184034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dirty="0"/>
              <a:t>Your Level Officer, (adult) and Level NCO’s.</a:t>
            </a:r>
          </a:p>
          <a:p>
            <a:r>
              <a:rPr lang="en-CA" dirty="0"/>
              <a:t>Will Instruct you classes</a:t>
            </a:r>
          </a:p>
          <a:p>
            <a:r>
              <a:rPr lang="en-CA" dirty="0"/>
              <a:t>Evaluate you on performance</a:t>
            </a:r>
          </a:p>
          <a:p>
            <a:r>
              <a:rPr lang="en-CA" dirty="0"/>
              <a:t>Supervise and deliver discipline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3FAD8F9-5C48-4477-8208-8B31F30B1B60}"/>
              </a:ext>
            </a:extLst>
          </p:cNvPr>
          <p:cNvSpPr txBox="1">
            <a:spLocks/>
          </p:cNvSpPr>
          <p:nvPr/>
        </p:nvSpPr>
        <p:spPr>
          <a:xfrm>
            <a:off x="1667409" y="5468015"/>
            <a:ext cx="7272404" cy="1652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CA" dirty="0"/>
              <a:t>The Commanding Officer</a:t>
            </a:r>
          </a:p>
          <a:p>
            <a:r>
              <a:rPr lang="en-CA" dirty="0"/>
              <a:t>Personally address issues of harassment, and safety</a:t>
            </a:r>
          </a:p>
          <a:p>
            <a:r>
              <a:rPr lang="en-CA" dirty="0"/>
              <a:t>Make final decisions on promotions, awards and discipline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0592863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037F-0F18-4AA6-AAD1-5F8ACD4F1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Parent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DFDF9-1A24-4E5F-9F01-CDE3FBEEB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Attend Parades/Ending announcements</a:t>
            </a:r>
          </a:p>
          <a:p>
            <a:r>
              <a:rPr lang="en-CA" dirty="0"/>
              <a:t>Attend CO’s parades for awards.</a:t>
            </a:r>
          </a:p>
          <a:p>
            <a:r>
              <a:rPr lang="en-CA" dirty="0"/>
              <a:t>Encourage and support your Cadets.</a:t>
            </a:r>
          </a:p>
          <a:p>
            <a:r>
              <a:rPr lang="en-CA" dirty="0"/>
              <a:t>Attend Fundraisers and engage with the SSC (MANDATORY)</a:t>
            </a:r>
          </a:p>
          <a:p>
            <a:r>
              <a:rPr lang="en-CA" dirty="0"/>
              <a:t>Provide Items needed for training –Pen, Notebook, water bottle.</a:t>
            </a:r>
          </a:p>
          <a:p>
            <a:r>
              <a:rPr lang="en-CA" dirty="0"/>
              <a:t>Step back and let your cadet do the following things by themselves</a:t>
            </a:r>
          </a:p>
          <a:p>
            <a:pPr lvl="1"/>
            <a:r>
              <a:rPr lang="en-CA" dirty="0"/>
              <a:t>Ask questions to their chain of command such as timings and event details</a:t>
            </a:r>
          </a:p>
          <a:p>
            <a:pPr lvl="1"/>
            <a:r>
              <a:rPr lang="en-CA" dirty="0"/>
              <a:t>Do their uniform</a:t>
            </a:r>
          </a:p>
          <a:p>
            <a:pPr lvl="1"/>
            <a:r>
              <a:rPr lang="en-CA" dirty="0"/>
              <a:t>Experience challenge, failure, success and independence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7309619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The End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To contact us with questions, or for Cadets to report absences</a:t>
            </a:r>
            <a:r>
              <a:rPr lang="en-CA"/>
              <a:t>, email 12Air@cadets.gc.ca</a:t>
            </a:r>
          </a:p>
        </p:txBody>
      </p:sp>
    </p:spTree>
    <p:extLst>
      <p:ext uri="{BB962C8B-B14F-4D97-AF65-F5344CB8AC3E}">
        <p14:creationId xmlns:p14="http://schemas.microsoft.com/office/powerpoint/2010/main" val="144872050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7B055-9FAE-4DB3-810F-B5830FBB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Who are we?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FE5BD-3B25-49C8-B189-DC9DE752D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Cadet program is a partnership between a number of groups of people and organizations, mainly the Air Cadet League (Civilian) and The Department of National Defense (DND/Military)</a:t>
            </a:r>
          </a:p>
          <a:p>
            <a:r>
              <a:rPr lang="en-CA" dirty="0"/>
              <a:t>The Military provides</a:t>
            </a:r>
          </a:p>
          <a:p>
            <a:pPr lvl="1"/>
            <a:r>
              <a:rPr lang="en-CA" dirty="0"/>
              <a:t>CIC Officers</a:t>
            </a:r>
          </a:p>
          <a:p>
            <a:pPr lvl="1"/>
            <a:r>
              <a:rPr lang="en-CA" dirty="0"/>
              <a:t>Civilian Instructors</a:t>
            </a:r>
          </a:p>
          <a:p>
            <a:pPr lvl="1"/>
            <a:r>
              <a:rPr lang="en-CA" dirty="0"/>
              <a:t>Civilian Volunteers</a:t>
            </a:r>
          </a:p>
          <a:p>
            <a:pPr lvl="1"/>
            <a:r>
              <a:rPr lang="en-CA" dirty="0"/>
              <a:t>Regular Force and Primary Reserve Volunteers</a:t>
            </a:r>
          </a:p>
          <a:p>
            <a:r>
              <a:rPr lang="en-CA" dirty="0"/>
              <a:t>The Air Cadet League provides</a:t>
            </a:r>
          </a:p>
          <a:p>
            <a:pPr lvl="1"/>
            <a:r>
              <a:rPr lang="en-CA" dirty="0"/>
              <a:t>Parent and other community members to form the Sponsoring and other Support Committees. </a:t>
            </a:r>
          </a:p>
        </p:txBody>
      </p:sp>
    </p:spTree>
    <p:extLst>
      <p:ext uri="{BB962C8B-B14F-4D97-AF65-F5344CB8AC3E}">
        <p14:creationId xmlns:p14="http://schemas.microsoft.com/office/powerpoint/2010/main" val="230634941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Level Program Description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Participation Based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/>
              <a:t>Level 1 (Age 12)</a:t>
            </a:r>
          </a:p>
          <a:p>
            <a:r>
              <a:rPr lang="en-CA" dirty="0"/>
              <a:t>Level 2 (Age 13-14)</a:t>
            </a:r>
          </a:p>
          <a:p>
            <a:pPr marL="0" indent="0">
              <a:buNone/>
            </a:pPr>
            <a:r>
              <a:rPr lang="en-CA" dirty="0"/>
              <a:t>Attendance at Parade nights and Mandatory weekend events.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/>
              <a:t>Evaluation Based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dirty="0"/>
              <a:t>Level 3 (Age 14-15)</a:t>
            </a:r>
          </a:p>
          <a:p>
            <a:r>
              <a:rPr lang="en-CA" dirty="0"/>
              <a:t>Level 4</a:t>
            </a:r>
          </a:p>
          <a:p>
            <a:r>
              <a:rPr lang="en-CA" dirty="0"/>
              <a:t>Level 5*</a:t>
            </a:r>
          </a:p>
          <a:p>
            <a:pPr marL="0" indent="0">
              <a:buNone/>
            </a:pPr>
            <a:r>
              <a:rPr lang="en-CA" dirty="0"/>
              <a:t>Attendance as well as Evaluation in Leadership, Drill, Instruction and Aviation.  </a:t>
            </a:r>
          </a:p>
          <a:p>
            <a:pPr marL="0" indent="0">
              <a:buNone/>
            </a:pPr>
            <a:r>
              <a:rPr lang="en-CA" dirty="0"/>
              <a:t>* Level 5 is a Part Time Level with Homework</a:t>
            </a:r>
          </a:p>
        </p:txBody>
      </p:sp>
    </p:spTree>
    <p:extLst>
      <p:ext uri="{BB962C8B-B14F-4D97-AF65-F5344CB8AC3E}">
        <p14:creationId xmlns:p14="http://schemas.microsoft.com/office/powerpoint/2010/main" val="352628874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Subjects Learned –More to come later!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/>
              <a:t>Citizenship</a:t>
            </a:r>
          </a:p>
          <a:p>
            <a:r>
              <a:rPr lang="en-CA" dirty="0"/>
              <a:t>Community Service</a:t>
            </a:r>
          </a:p>
          <a:p>
            <a:r>
              <a:rPr lang="en-CA" dirty="0"/>
              <a:t>Leadership/Followership</a:t>
            </a:r>
          </a:p>
          <a:p>
            <a:r>
              <a:rPr lang="en-CA" dirty="0"/>
              <a:t>Physical Fitness/Healthy Living</a:t>
            </a:r>
          </a:p>
          <a:p>
            <a:r>
              <a:rPr lang="en-CA" dirty="0"/>
              <a:t>Recreational Sports</a:t>
            </a:r>
          </a:p>
          <a:p>
            <a:r>
              <a:rPr lang="en-CA" dirty="0"/>
              <a:t>Marksmanship*</a:t>
            </a:r>
          </a:p>
          <a:p>
            <a:r>
              <a:rPr lang="en-CA" dirty="0"/>
              <a:t>General Cadet Knowledge(GCK)</a:t>
            </a:r>
          </a:p>
          <a:p>
            <a:r>
              <a:rPr lang="en-CA" dirty="0"/>
              <a:t>Drill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/>
              <a:t>Instructional Techniques</a:t>
            </a:r>
          </a:p>
          <a:p>
            <a:r>
              <a:rPr lang="en-CA" dirty="0"/>
              <a:t>Biathlon</a:t>
            </a:r>
          </a:p>
          <a:p>
            <a:r>
              <a:rPr lang="en-CA" dirty="0"/>
              <a:t>Canadian Forces Familiarization</a:t>
            </a:r>
          </a:p>
          <a:p>
            <a:r>
              <a:rPr lang="en-CA" dirty="0"/>
              <a:t>Radio Communication</a:t>
            </a:r>
          </a:p>
          <a:p>
            <a:r>
              <a:rPr lang="en-CA" dirty="0"/>
              <a:t>Principles of Flight</a:t>
            </a:r>
          </a:p>
          <a:p>
            <a:r>
              <a:rPr lang="en-CA" dirty="0"/>
              <a:t>Aircraft/Airforce History</a:t>
            </a:r>
          </a:p>
          <a:p>
            <a:r>
              <a:rPr lang="en-CA" dirty="0"/>
              <a:t>Engines</a:t>
            </a:r>
          </a:p>
          <a:p>
            <a:r>
              <a:rPr lang="en-CA" dirty="0"/>
              <a:t>Airmanship/Airport Operations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604923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Subjects Learned Continued – More details to come later!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/>
              <a:t>Ground Navigation</a:t>
            </a:r>
          </a:p>
          <a:p>
            <a:r>
              <a:rPr lang="en-CA" dirty="0"/>
              <a:t>Air Navigation</a:t>
            </a:r>
          </a:p>
          <a:p>
            <a:r>
              <a:rPr lang="en-CA" dirty="0"/>
              <a:t>Survival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Optional Subjects</a:t>
            </a:r>
          </a:p>
          <a:p>
            <a:r>
              <a:rPr lang="en-CA" dirty="0"/>
              <a:t>Music/Band</a:t>
            </a:r>
          </a:p>
          <a:p>
            <a:r>
              <a:rPr lang="en-CA" dirty="0"/>
              <a:t>Effective Speaking</a:t>
            </a:r>
          </a:p>
          <a:p>
            <a:r>
              <a:rPr lang="en-CA" dirty="0"/>
              <a:t>First Aid</a:t>
            </a:r>
          </a:p>
        </p:txBody>
      </p:sp>
    </p:spTree>
    <p:extLst>
      <p:ext uri="{BB962C8B-B14F-4D97-AF65-F5344CB8AC3E}">
        <p14:creationId xmlns:p14="http://schemas.microsoft.com/office/powerpoint/2010/main" val="266550349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Cadet Rank Progression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Time in Rank (5-6 Months)</a:t>
            </a:r>
          </a:p>
          <a:p>
            <a:r>
              <a:rPr lang="en-CA" dirty="0"/>
              <a:t>Successfully completing Level</a:t>
            </a:r>
          </a:p>
          <a:p>
            <a:r>
              <a:rPr lang="en-CA" dirty="0"/>
              <a:t>Participated minimum once per rank in the CFA*</a:t>
            </a:r>
          </a:p>
          <a:p>
            <a:r>
              <a:rPr lang="en-CA" dirty="0"/>
              <a:t>Recommendation from Level Officer/Supervisor</a:t>
            </a:r>
          </a:p>
          <a:p>
            <a:r>
              <a:rPr lang="en-CA" dirty="0"/>
              <a:t>Has displayed Merit</a:t>
            </a:r>
          </a:p>
          <a:p>
            <a:pPr lvl="1"/>
            <a:r>
              <a:rPr lang="en-CA" dirty="0"/>
              <a:t>Respect</a:t>
            </a:r>
          </a:p>
          <a:p>
            <a:pPr lvl="1"/>
            <a:r>
              <a:rPr lang="en-CA" dirty="0"/>
              <a:t>Uniform</a:t>
            </a:r>
          </a:p>
          <a:p>
            <a:pPr lvl="1"/>
            <a:r>
              <a:rPr lang="en-CA" dirty="0"/>
              <a:t>Response to direction</a:t>
            </a:r>
          </a:p>
          <a:p>
            <a:pPr lvl="1"/>
            <a:r>
              <a:rPr lang="en-CA" dirty="0"/>
              <a:t>Initiative</a:t>
            </a:r>
          </a:p>
          <a:p>
            <a:pPr lvl="1"/>
            <a:r>
              <a:rPr lang="en-CA" dirty="0" err="1"/>
              <a:t>etc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239977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Aviation and exchange Courses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Glider at 16 Years old, Power at 17.</a:t>
            </a:r>
          </a:p>
          <a:p>
            <a:r>
              <a:rPr lang="en-CA" dirty="0"/>
              <a:t>Attend Ground School consecutive years (For Pilots). Mandatory for the year you plan on applying for the courses.</a:t>
            </a:r>
          </a:p>
          <a:p>
            <a:r>
              <a:rPr lang="en-CA" dirty="0"/>
              <a:t>Attend Selection Boards, Competitive Interview process</a:t>
            </a:r>
          </a:p>
          <a:p>
            <a:r>
              <a:rPr lang="en-CA" dirty="0"/>
              <a:t>Uniform Marks, Attendance, Previous Summer course Attendance, </a:t>
            </a:r>
            <a:r>
              <a:rPr lang="en-CA" dirty="0" err="1"/>
              <a:t>etc</a:t>
            </a:r>
            <a:r>
              <a:rPr lang="en-CA" dirty="0"/>
              <a:t> taken into consideration.</a:t>
            </a:r>
          </a:p>
          <a:p>
            <a:r>
              <a:rPr lang="en-CA" dirty="0"/>
              <a:t>School Marks are weighted heavily from previous year</a:t>
            </a:r>
          </a:p>
          <a:p>
            <a:r>
              <a:rPr lang="en-CA" dirty="0"/>
              <a:t>International exchange* is the Highest Level </a:t>
            </a:r>
            <a:r>
              <a:rPr lang="en-CA" dirty="0" err="1"/>
              <a:t>Competetive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170012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Covid Information (Sept – Dec)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Weeknights virtual for the next couple months, most likely until January.</a:t>
            </a:r>
          </a:p>
          <a:p>
            <a:r>
              <a:rPr lang="en-CA" dirty="0"/>
              <a:t>Potential for in person weekends in small groups exist but are NOT guaranteed or planned at this point.</a:t>
            </a:r>
          </a:p>
          <a:p>
            <a:r>
              <a:rPr lang="en-CA" dirty="0"/>
              <a:t>Google classroom now, Microsoft 365 or Cdt365 in the new year. Cadet Specific email required.</a:t>
            </a:r>
          </a:p>
          <a:p>
            <a:r>
              <a:rPr lang="en-CA" dirty="0"/>
              <a:t>Vaccination not required at this point. Reminder we are National not Provincial</a:t>
            </a:r>
          </a:p>
          <a:p>
            <a:r>
              <a:rPr lang="en-CA" dirty="0"/>
              <a:t>Masks, social distancing, no buses, no overnights for the remainder of the year.</a:t>
            </a:r>
          </a:p>
        </p:txBody>
      </p:sp>
    </p:spTree>
    <p:extLst>
      <p:ext uri="{BB962C8B-B14F-4D97-AF65-F5344CB8AC3E}">
        <p14:creationId xmlns:p14="http://schemas.microsoft.com/office/powerpoint/2010/main" val="198555009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7B34A-0B3D-4E7F-B4AD-7D4588BC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Weekend and Optional Training – More details to come later!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F5D30-6342-40C8-8CB7-834C582AA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Weekend Training will include</a:t>
            </a:r>
          </a:p>
          <a:p>
            <a:pPr lvl="1"/>
            <a:r>
              <a:rPr lang="en-CA" dirty="0"/>
              <a:t>Sports Day</a:t>
            </a:r>
          </a:p>
          <a:p>
            <a:pPr lvl="1"/>
            <a:r>
              <a:rPr lang="en-CA" dirty="0"/>
              <a:t>Field Training Exercise (FTX) or survival weekend.</a:t>
            </a:r>
          </a:p>
          <a:p>
            <a:pPr lvl="1"/>
            <a:r>
              <a:rPr lang="en-CA" dirty="0"/>
              <a:t>Air skill</a:t>
            </a:r>
          </a:p>
          <a:p>
            <a:pPr lvl="1"/>
            <a:r>
              <a:rPr lang="en-CA" dirty="0"/>
              <a:t>Community Service</a:t>
            </a:r>
          </a:p>
          <a:p>
            <a:pPr lvl="1"/>
            <a:r>
              <a:rPr lang="en-CA" dirty="0"/>
              <a:t>Drill</a:t>
            </a:r>
          </a:p>
          <a:p>
            <a:pPr lvl="1"/>
            <a:r>
              <a:rPr lang="en-CA" dirty="0"/>
              <a:t>Level 1 Training weekend</a:t>
            </a:r>
          </a:p>
          <a:p>
            <a:pPr lvl="1"/>
            <a:r>
              <a:rPr lang="en-CA" dirty="0"/>
              <a:t>ACR</a:t>
            </a:r>
          </a:p>
          <a:p>
            <a:r>
              <a:rPr lang="en-CA" dirty="0"/>
              <a:t>Virtually Optional Training includes Effective Speaking, Ground School.</a:t>
            </a:r>
          </a:p>
          <a:p>
            <a:r>
              <a:rPr lang="en-CA" dirty="0"/>
              <a:t>In person Optional Training includes Marksmanship, Drill and Sports</a:t>
            </a:r>
          </a:p>
          <a:p>
            <a:r>
              <a:rPr lang="en-CA" dirty="0"/>
              <a:t>Great opportunity to catch up on missed training.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16174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</TotalTime>
  <Words>677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Training Program Briefing for New Cadets</vt:lpstr>
      <vt:lpstr>Who are we? </vt:lpstr>
      <vt:lpstr>Level Program Description </vt:lpstr>
      <vt:lpstr>Subjects Learned –More to come later! </vt:lpstr>
      <vt:lpstr>Subjects Learned Continued – More details to come later!</vt:lpstr>
      <vt:lpstr>Cadet Rank Progression</vt:lpstr>
      <vt:lpstr>Aviation and exchange Courses</vt:lpstr>
      <vt:lpstr>Covid Information (Sept – Dec)</vt:lpstr>
      <vt:lpstr>Weekend and Optional Training – More details to come later!</vt:lpstr>
      <vt:lpstr>Chain Of Command</vt:lpstr>
      <vt:lpstr>Parent Involvement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Program Briefing for New Cadets</dc:title>
  <dc:creator>Matt Budge</dc:creator>
  <cp:lastModifiedBy>Matt Budge</cp:lastModifiedBy>
  <cp:revision>24</cp:revision>
  <dcterms:created xsi:type="dcterms:W3CDTF">2016-09-13T21:36:09Z</dcterms:created>
  <dcterms:modified xsi:type="dcterms:W3CDTF">2022-03-12T19:56:15Z</dcterms:modified>
</cp:coreProperties>
</file>